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AAC297-A472-49AD-B3CB-A3DE0DD68859}"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4285401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AAC297-A472-49AD-B3CB-A3DE0DD68859}"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557323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AAC297-A472-49AD-B3CB-A3DE0DD68859}"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23412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AAC297-A472-49AD-B3CB-A3DE0DD68859}"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405760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AAC297-A472-49AD-B3CB-A3DE0DD68859}"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231995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AAC297-A472-49AD-B3CB-A3DE0DD68859}" type="datetimeFigureOut">
              <a:rPr lang="en-GB" smtClean="0"/>
              <a:t>24/03/2019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378690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AAC297-A472-49AD-B3CB-A3DE0DD68859}" type="datetimeFigureOut">
              <a:rPr lang="en-GB" smtClean="0"/>
              <a:t>24/03/2019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135624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AAC297-A472-49AD-B3CB-A3DE0DD68859}" type="datetimeFigureOut">
              <a:rPr lang="en-GB" smtClean="0"/>
              <a:t>24/03/2019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3933272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AC297-A472-49AD-B3CB-A3DE0DD68859}" type="datetimeFigureOut">
              <a:rPr lang="en-GB" smtClean="0"/>
              <a:t>24/03/2019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1467140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AC297-A472-49AD-B3CB-A3DE0DD68859}" type="datetimeFigureOut">
              <a:rPr lang="en-GB" smtClean="0"/>
              <a:t>24/03/2019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287027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AC297-A472-49AD-B3CB-A3DE0DD68859}" type="datetimeFigureOut">
              <a:rPr lang="en-GB" smtClean="0"/>
              <a:t>24/03/2019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658CD1-BFD4-4ADF-8BFF-922FFD23F524}" type="slidenum">
              <a:rPr lang="en-GB" smtClean="0"/>
              <a:t>‹#›</a:t>
            </a:fld>
            <a:endParaRPr lang="en-GB"/>
          </a:p>
        </p:txBody>
      </p:sp>
    </p:spTree>
    <p:extLst>
      <p:ext uri="{BB962C8B-B14F-4D97-AF65-F5344CB8AC3E}">
        <p14:creationId xmlns:p14="http://schemas.microsoft.com/office/powerpoint/2010/main" val="2162977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8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AC297-A472-49AD-B3CB-A3DE0DD68859}" type="datetimeFigureOut">
              <a:rPr lang="en-GB" smtClean="0"/>
              <a:t>24/03/2019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58CD1-BFD4-4ADF-8BFF-922FFD23F524}" type="slidenum">
              <a:rPr lang="en-GB" smtClean="0"/>
              <a:t>‹#›</a:t>
            </a:fld>
            <a:endParaRPr lang="en-GB"/>
          </a:p>
        </p:txBody>
      </p:sp>
    </p:spTree>
    <p:extLst>
      <p:ext uri="{BB962C8B-B14F-4D97-AF65-F5344CB8AC3E}">
        <p14:creationId xmlns:p14="http://schemas.microsoft.com/office/powerpoint/2010/main" val="1232690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9779" y="950495"/>
            <a:ext cx="9144000" cy="1308184"/>
          </a:xfrm>
        </p:spPr>
        <p:txBody>
          <a:bodyPr/>
          <a:lstStyle/>
          <a:p>
            <a:r>
              <a:rPr lang="en-GB" dirty="0" smtClean="0"/>
              <a:t>Writing workshop</a:t>
            </a:r>
            <a:endParaRPr lang="en-GB" dirty="0"/>
          </a:p>
        </p:txBody>
      </p:sp>
      <p:pic>
        <p:nvPicPr>
          <p:cNvPr id="4" name="Picture 3"/>
          <p:cNvPicPr>
            <a:picLocks noChangeAspect="1"/>
          </p:cNvPicPr>
          <p:nvPr/>
        </p:nvPicPr>
        <p:blipFill rotWithShape="1">
          <a:blip r:embed="rId2"/>
          <a:srcRect l="22534" r="15563"/>
          <a:stretch/>
        </p:blipFill>
        <p:spPr>
          <a:xfrm>
            <a:off x="4126831" y="2537409"/>
            <a:ext cx="3404938" cy="3041627"/>
          </a:xfrm>
          <a:prstGeom prst="rect">
            <a:avLst/>
          </a:prstGeom>
        </p:spPr>
      </p:pic>
    </p:spTree>
    <p:extLst>
      <p:ext uri="{BB962C8B-B14F-4D97-AF65-F5344CB8AC3E}">
        <p14:creationId xmlns:p14="http://schemas.microsoft.com/office/powerpoint/2010/main" val="1445632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lstStyle/>
          <a:p>
            <a:r>
              <a:rPr lang="en-GB" dirty="0" smtClean="0"/>
              <a:t>Year 2</a:t>
            </a:r>
            <a:endParaRPr lang="en-GB" dirty="0"/>
          </a:p>
        </p:txBody>
      </p:sp>
      <p:sp>
        <p:nvSpPr>
          <p:cNvPr id="3" name="Content Placeholder 2"/>
          <p:cNvSpPr>
            <a:spLocks noGrp="1"/>
          </p:cNvSpPr>
          <p:nvPr>
            <p:ph idx="1"/>
          </p:nvPr>
        </p:nvSpPr>
        <p:spPr>
          <a:xfrm>
            <a:off x="838200" y="940158"/>
            <a:ext cx="10515600" cy="5396248"/>
          </a:xfrm>
        </p:spPr>
        <p:txBody>
          <a:bodyPr>
            <a:noAutofit/>
          </a:bodyPr>
          <a:lstStyle/>
          <a:p>
            <a:pPr marL="0" indent="0">
              <a:lnSpc>
                <a:spcPct val="170000"/>
              </a:lnSpc>
              <a:buNone/>
            </a:pPr>
            <a:r>
              <a:rPr lang="en-GB" sz="1700" dirty="0" smtClean="0"/>
              <a:t>In writing, </a:t>
            </a:r>
            <a:r>
              <a:rPr lang="en-GB" sz="1700" dirty="0" smtClean="0">
                <a:solidFill>
                  <a:schemeClr val="accent1">
                    <a:lumMod val="50000"/>
                  </a:schemeClr>
                </a:solidFill>
              </a:rPr>
              <a:t>pupils at the beginning of year 2 should be able to compose individual sentences orally and then write them down. They should be able to spell correctly many of the words covered in year 1</a:t>
            </a:r>
            <a:r>
              <a:rPr lang="en-GB" sz="1700" dirty="0" smtClean="0"/>
              <a:t>. They should also be able to make phonically plausible attempts to spell words they have not yet learnt. Finally, they should be able to form individual letters correctly, so establishing good handwriting habits from the beginning. </a:t>
            </a:r>
            <a:r>
              <a:rPr lang="en-GB" sz="1700" dirty="0" smtClean="0">
                <a:solidFill>
                  <a:schemeClr val="accent1">
                    <a:lumMod val="50000"/>
                  </a:schemeClr>
                </a:solidFill>
              </a:rPr>
              <a:t>It is important to recognise that pupils begin to meet extra challenges in terms of spelling during year 2. Increasingly, they should learn that there is not always an obvious connection between the way a word is said and the way it is spelt. Variations include different ways of spelling the same sound, the use of </a:t>
            </a:r>
            <a:r>
              <a:rPr lang="en-GB" sz="1700" b="1" dirty="0" smtClean="0">
                <a:solidFill>
                  <a:schemeClr val="accent1">
                    <a:lumMod val="50000"/>
                  </a:schemeClr>
                </a:solidFill>
              </a:rPr>
              <a:t>so-called silent letters </a:t>
            </a:r>
            <a:r>
              <a:rPr lang="en-GB" sz="1700" dirty="0" smtClean="0">
                <a:solidFill>
                  <a:schemeClr val="accent1">
                    <a:lumMod val="50000"/>
                  </a:schemeClr>
                </a:solidFill>
              </a:rPr>
              <a:t>and groups of letters in some words </a:t>
            </a:r>
            <a:r>
              <a:rPr lang="en-GB" sz="1700" dirty="0" smtClean="0"/>
              <a:t>and, sometimes, spelling that has become separated from the way that words are now pronounced, such as the ‘le’ ending in table. Pupils’ motor skills also need to be sufficiently advanced for them to write down ideas that they may be able to compose orally. In addition, </a:t>
            </a:r>
            <a:r>
              <a:rPr lang="en-GB" sz="1700" dirty="0" smtClean="0">
                <a:solidFill>
                  <a:schemeClr val="accent1">
                    <a:lumMod val="50000"/>
                  </a:schemeClr>
                </a:solidFill>
              </a:rPr>
              <a:t>writing is intrinsically harder than reading: pupils are likely to be able to read and understand more complex writing</a:t>
            </a:r>
            <a:r>
              <a:rPr lang="en-GB" sz="1700" dirty="0" smtClean="0"/>
              <a:t> (in terms of its vocabulary and structure) than they are capable of producing themselves.</a:t>
            </a:r>
            <a:endParaRPr lang="en-GB" sz="1700" dirty="0"/>
          </a:p>
        </p:txBody>
      </p:sp>
    </p:spTree>
    <p:extLst>
      <p:ext uri="{BB962C8B-B14F-4D97-AF65-F5344CB8AC3E}">
        <p14:creationId xmlns:p14="http://schemas.microsoft.com/office/powerpoint/2010/main" val="1204380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6518"/>
            <a:ext cx="10515600" cy="5700445"/>
          </a:xfrm>
        </p:spPr>
        <p:txBody>
          <a:bodyPr>
            <a:normAutofit fontScale="92500" lnSpcReduction="20000"/>
          </a:bodyPr>
          <a:lstStyle/>
          <a:p>
            <a:pPr marL="0" indent="0" algn="ctr">
              <a:buNone/>
            </a:pPr>
            <a:r>
              <a:rPr lang="en-GB" b="1" dirty="0" smtClean="0"/>
              <a:t>spelling</a:t>
            </a:r>
            <a:r>
              <a:rPr lang="en-GB" dirty="0" smtClean="0"/>
              <a:t> </a:t>
            </a:r>
          </a:p>
          <a:p>
            <a:r>
              <a:rPr lang="en-GB" dirty="0" smtClean="0"/>
              <a:t>segmenting spoken words into phonemes and representing these by graphemes, spelling many correctly </a:t>
            </a:r>
          </a:p>
          <a:p>
            <a:r>
              <a:rPr lang="en-GB" dirty="0" smtClean="0"/>
              <a:t>learning new ways of spelling phonemes for which one or more spellings are already known, and learn some words with each spelling, including a few common homophones </a:t>
            </a:r>
          </a:p>
          <a:p>
            <a:r>
              <a:rPr lang="en-GB" dirty="0" smtClean="0"/>
              <a:t>learning to spell common exception words </a:t>
            </a:r>
          </a:p>
          <a:p>
            <a:r>
              <a:rPr lang="en-GB" dirty="0" smtClean="0"/>
              <a:t>learning to spell more words with contracted forms </a:t>
            </a:r>
          </a:p>
          <a:p>
            <a:r>
              <a:rPr lang="en-GB" dirty="0" smtClean="0"/>
              <a:t>learning the possessive apostrophe (singular) [for example, the girl’s book] </a:t>
            </a:r>
          </a:p>
          <a:p>
            <a:r>
              <a:rPr lang="en-GB" dirty="0" smtClean="0"/>
              <a:t>distinguishing between homophones and near-homophones </a:t>
            </a:r>
          </a:p>
          <a:p>
            <a:r>
              <a:rPr lang="en-GB" dirty="0" smtClean="0"/>
              <a:t>add suffixes to spell longer words, including –</a:t>
            </a:r>
            <a:r>
              <a:rPr lang="en-GB" dirty="0" err="1" smtClean="0"/>
              <a:t>ment</a:t>
            </a:r>
            <a:r>
              <a:rPr lang="en-GB" dirty="0" smtClean="0"/>
              <a:t>, –ness, –</a:t>
            </a:r>
            <a:r>
              <a:rPr lang="en-GB" dirty="0" err="1" smtClean="0"/>
              <a:t>ful</a:t>
            </a:r>
            <a:r>
              <a:rPr lang="en-GB" dirty="0" smtClean="0"/>
              <a:t>, –less, –</a:t>
            </a:r>
            <a:r>
              <a:rPr lang="en-GB" dirty="0" err="1" smtClean="0"/>
              <a:t>ly</a:t>
            </a:r>
            <a:endParaRPr lang="en-GB" dirty="0" smtClean="0"/>
          </a:p>
          <a:p>
            <a:r>
              <a:rPr lang="en-GB" dirty="0" smtClean="0"/>
              <a:t>apply spelling rules and guidance</a:t>
            </a:r>
          </a:p>
          <a:p>
            <a:r>
              <a:rPr lang="en-GB" dirty="0" smtClean="0"/>
              <a:t>write from memory simple sentences dictated by the teacher that include words using the GPCs, common exception words and punctuation taught so far.</a:t>
            </a:r>
            <a:endParaRPr lang="en-GB" dirty="0"/>
          </a:p>
        </p:txBody>
      </p:sp>
    </p:spTree>
    <p:extLst>
      <p:ext uri="{BB962C8B-B14F-4D97-AF65-F5344CB8AC3E}">
        <p14:creationId xmlns:p14="http://schemas.microsoft.com/office/powerpoint/2010/main" val="2074591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5155"/>
            <a:ext cx="10515600" cy="5661808"/>
          </a:xfrm>
        </p:spPr>
        <p:txBody>
          <a:bodyPr>
            <a:normAutofit/>
          </a:bodyPr>
          <a:lstStyle/>
          <a:p>
            <a:pPr marL="0" indent="0" algn="ctr">
              <a:buNone/>
            </a:pPr>
            <a:r>
              <a:rPr lang="en-GB" b="1" dirty="0" smtClean="0"/>
              <a:t>Handwriting</a:t>
            </a:r>
          </a:p>
          <a:p>
            <a:pPr marL="0" indent="0">
              <a:buNone/>
            </a:pPr>
            <a:r>
              <a:rPr lang="en-GB" dirty="0" smtClean="0"/>
              <a:t>Pupils should be taught to:</a:t>
            </a:r>
          </a:p>
          <a:p>
            <a:r>
              <a:rPr lang="en-GB" dirty="0" smtClean="0"/>
              <a:t>form lower-case letters of the correct size relative to one another</a:t>
            </a:r>
          </a:p>
          <a:p>
            <a:r>
              <a:rPr lang="en-GB" dirty="0" smtClean="0"/>
              <a:t>start using some of the diagonal and horizontal strokes needed to join letters and understand which letters, when adjacent to one another, are best left </a:t>
            </a:r>
            <a:r>
              <a:rPr lang="en-GB" dirty="0" err="1" smtClean="0"/>
              <a:t>unjoined</a:t>
            </a:r>
            <a:endParaRPr lang="en-GB" dirty="0" smtClean="0"/>
          </a:p>
          <a:p>
            <a:r>
              <a:rPr lang="en-GB" dirty="0" smtClean="0"/>
              <a:t>write capital letters and digits of the correct size, orientation and relationship to one another and to lower case letters</a:t>
            </a:r>
          </a:p>
          <a:p>
            <a:r>
              <a:rPr lang="en-GB" dirty="0" smtClean="0"/>
              <a:t>use spacing between words that reflects the size of the letters.</a:t>
            </a:r>
            <a:endParaRPr lang="en-GB" dirty="0"/>
          </a:p>
        </p:txBody>
      </p:sp>
    </p:spTree>
    <p:extLst>
      <p:ext uri="{BB962C8B-B14F-4D97-AF65-F5344CB8AC3E}">
        <p14:creationId xmlns:p14="http://schemas.microsoft.com/office/powerpoint/2010/main" val="53557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5459"/>
            <a:ext cx="10515600" cy="5481504"/>
          </a:xfrm>
        </p:spPr>
        <p:txBody>
          <a:bodyPr>
            <a:normAutofit fontScale="62500" lnSpcReduction="20000"/>
          </a:bodyPr>
          <a:lstStyle/>
          <a:p>
            <a:pPr marL="0" indent="0" algn="ctr">
              <a:buNone/>
            </a:pPr>
            <a:r>
              <a:rPr lang="en-GB" b="1" dirty="0" smtClean="0"/>
              <a:t>Composition</a:t>
            </a:r>
          </a:p>
          <a:p>
            <a:pPr marL="0" indent="0">
              <a:buNone/>
            </a:pPr>
            <a:r>
              <a:rPr lang="en-GB" dirty="0"/>
              <a:t>D</a:t>
            </a:r>
            <a:r>
              <a:rPr lang="en-GB" dirty="0" smtClean="0"/>
              <a:t>evelop positive attitudes towards and stamina for writing by:</a:t>
            </a:r>
          </a:p>
          <a:p>
            <a:r>
              <a:rPr lang="en-GB" dirty="0" smtClean="0"/>
              <a:t>writing narratives about personal experiences and those of others (real and fictional)</a:t>
            </a:r>
          </a:p>
          <a:p>
            <a:r>
              <a:rPr lang="en-GB" dirty="0" smtClean="0"/>
              <a:t>writing about real events</a:t>
            </a:r>
          </a:p>
          <a:p>
            <a:r>
              <a:rPr lang="en-GB" dirty="0" smtClean="0"/>
              <a:t>writing poetry</a:t>
            </a:r>
          </a:p>
          <a:p>
            <a:r>
              <a:rPr lang="en-GB" dirty="0" smtClean="0"/>
              <a:t>writing for different purposes</a:t>
            </a:r>
          </a:p>
          <a:p>
            <a:pPr marL="0" indent="0">
              <a:buNone/>
            </a:pPr>
            <a:r>
              <a:rPr lang="en-GB" dirty="0"/>
              <a:t>C</a:t>
            </a:r>
            <a:r>
              <a:rPr lang="en-GB" dirty="0" smtClean="0"/>
              <a:t>onsider what they are going to write before beginning by:</a:t>
            </a:r>
          </a:p>
          <a:p>
            <a:r>
              <a:rPr lang="en-GB" dirty="0" smtClean="0"/>
              <a:t> planning or saying out loud what they are going to write about</a:t>
            </a:r>
          </a:p>
          <a:p>
            <a:r>
              <a:rPr lang="en-GB" dirty="0" smtClean="0"/>
              <a:t>writing down ideas and/or key words, including new vocabulary</a:t>
            </a:r>
          </a:p>
          <a:p>
            <a:r>
              <a:rPr lang="en-GB" dirty="0" smtClean="0"/>
              <a:t> encapsulating what they want to say, sentence by sentence</a:t>
            </a:r>
          </a:p>
          <a:p>
            <a:pPr marL="0" indent="0">
              <a:buNone/>
            </a:pPr>
            <a:r>
              <a:rPr lang="en-GB" dirty="0"/>
              <a:t>M</a:t>
            </a:r>
            <a:r>
              <a:rPr lang="en-GB" dirty="0" smtClean="0"/>
              <a:t>ake simple additions, revisions and corrections to their own writing by:</a:t>
            </a:r>
          </a:p>
          <a:p>
            <a:r>
              <a:rPr lang="en-GB" dirty="0" smtClean="0"/>
              <a:t>evaluating their writing with the teacher and other pupils</a:t>
            </a:r>
          </a:p>
          <a:p>
            <a:r>
              <a:rPr lang="en-GB" dirty="0" smtClean="0"/>
              <a:t>re-reading to check that their writing makes sense and that verbs to indicate time are used correctly and consistently, including verbs in the continuous form</a:t>
            </a:r>
          </a:p>
          <a:p>
            <a:r>
              <a:rPr lang="en-GB" dirty="0" smtClean="0"/>
              <a:t> proof-reading to check for errors in spelling, grammar and punctuation [for example, ends of sentences punctuated correctly]</a:t>
            </a:r>
          </a:p>
          <a:p>
            <a:r>
              <a:rPr lang="en-GB" dirty="0" smtClean="0"/>
              <a:t>read aloud what they have written with appropriate intonation to make the meaning clear.</a:t>
            </a:r>
            <a:endParaRPr lang="en-GB" dirty="0"/>
          </a:p>
        </p:txBody>
      </p:sp>
    </p:spTree>
    <p:extLst>
      <p:ext uri="{BB962C8B-B14F-4D97-AF65-F5344CB8AC3E}">
        <p14:creationId xmlns:p14="http://schemas.microsoft.com/office/powerpoint/2010/main" val="766047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2276"/>
            <a:ext cx="10515600" cy="5674687"/>
          </a:xfrm>
        </p:spPr>
        <p:txBody>
          <a:bodyPr>
            <a:normAutofit fontScale="85000" lnSpcReduction="20000"/>
          </a:bodyPr>
          <a:lstStyle/>
          <a:p>
            <a:pPr marL="0" indent="0" algn="ctr">
              <a:buNone/>
            </a:pPr>
            <a:r>
              <a:rPr lang="en-GB" b="1" dirty="0" smtClean="0"/>
              <a:t>Vocabulary, grammar and punctuation</a:t>
            </a:r>
            <a:endParaRPr lang="en-GB" b="1" dirty="0"/>
          </a:p>
          <a:p>
            <a:pPr marL="0" indent="0">
              <a:buNone/>
            </a:pPr>
            <a:r>
              <a:rPr lang="en-GB" dirty="0"/>
              <a:t>D</a:t>
            </a:r>
            <a:r>
              <a:rPr lang="en-GB" dirty="0" smtClean="0"/>
              <a:t>evelop their understanding of these concepts by:</a:t>
            </a:r>
          </a:p>
          <a:p>
            <a:r>
              <a:rPr lang="en-GB" dirty="0" smtClean="0"/>
              <a:t>learning how to use both familiar and new punctuation correctly including full stops, capital letters, exclamation marks, question marks, commas for lists and apostrophes for contracted forms and the possessive (singular)</a:t>
            </a:r>
          </a:p>
          <a:p>
            <a:pPr marL="0" indent="0">
              <a:buNone/>
            </a:pPr>
            <a:r>
              <a:rPr lang="en-GB" dirty="0"/>
              <a:t>L</a:t>
            </a:r>
            <a:r>
              <a:rPr lang="en-GB" dirty="0" smtClean="0"/>
              <a:t>earn how to use:</a:t>
            </a:r>
          </a:p>
          <a:p>
            <a:r>
              <a:rPr lang="en-GB" dirty="0" smtClean="0"/>
              <a:t>sentences with different forms: statement, question, exclamation, command</a:t>
            </a:r>
          </a:p>
          <a:p>
            <a:r>
              <a:rPr lang="en-GB" dirty="0" smtClean="0"/>
              <a:t>expanded noun phrases to describe and specify [for example, the blue butterfly]</a:t>
            </a:r>
          </a:p>
          <a:p>
            <a:r>
              <a:rPr lang="en-GB" dirty="0" smtClean="0"/>
              <a:t>the present and past tenses correctly and consistently including the progressive form</a:t>
            </a:r>
          </a:p>
          <a:p>
            <a:r>
              <a:rPr lang="en-GB" dirty="0" smtClean="0"/>
              <a:t>subordination (using when, if, that, or because) and co-ordination (using or, and, or but)</a:t>
            </a:r>
          </a:p>
          <a:p>
            <a:r>
              <a:rPr lang="en-GB" dirty="0" smtClean="0"/>
              <a:t>the grammar for year 2 </a:t>
            </a:r>
          </a:p>
          <a:p>
            <a:r>
              <a:rPr lang="en-GB" dirty="0" smtClean="0"/>
              <a:t>some features of written Standard English</a:t>
            </a:r>
          </a:p>
          <a:p>
            <a:r>
              <a:rPr lang="en-GB" dirty="0" smtClean="0"/>
              <a:t>use and understand the grammatical terminology when discussing</a:t>
            </a:r>
            <a:r>
              <a:rPr lang="en-GB" dirty="0"/>
              <a:t> </a:t>
            </a:r>
            <a:r>
              <a:rPr lang="en-GB" dirty="0" smtClean="0"/>
              <a:t>their writing.</a:t>
            </a:r>
            <a:endParaRPr lang="en-GB" dirty="0"/>
          </a:p>
        </p:txBody>
      </p:sp>
    </p:spTree>
    <p:extLst>
      <p:ext uri="{BB962C8B-B14F-4D97-AF65-F5344CB8AC3E}">
        <p14:creationId xmlns:p14="http://schemas.microsoft.com/office/powerpoint/2010/main" val="530480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a:t>
            </a:r>
            <a:r>
              <a:rPr lang="en-GB" dirty="0" smtClean="0"/>
              <a:t>ears 3 and 4 </a:t>
            </a:r>
            <a:endParaRPr lang="en-GB" dirty="0"/>
          </a:p>
        </p:txBody>
      </p:sp>
      <p:sp>
        <p:nvSpPr>
          <p:cNvPr id="3" name="Content Placeholder 2"/>
          <p:cNvSpPr>
            <a:spLocks noGrp="1"/>
          </p:cNvSpPr>
          <p:nvPr>
            <p:ph idx="1"/>
          </p:nvPr>
        </p:nvSpPr>
        <p:spPr>
          <a:xfrm>
            <a:off x="838200" y="1339403"/>
            <a:ext cx="10515600" cy="4837560"/>
          </a:xfrm>
        </p:spPr>
        <p:txBody>
          <a:bodyPr>
            <a:normAutofit fontScale="62500" lnSpcReduction="20000"/>
          </a:bodyPr>
          <a:lstStyle/>
          <a:p>
            <a:pPr marL="0" indent="0">
              <a:lnSpc>
                <a:spcPct val="170000"/>
              </a:lnSpc>
              <a:buNone/>
            </a:pPr>
            <a:r>
              <a:rPr lang="en-GB" dirty="0" smtClean="0"/>
              <a:t>Pupils should be able to write down their ideas with a reasonable degree of accuracy and with good sentence punctuation. </a:t>
            </a:r>
            <a:r>
              <a:rPr lang="en-GB" dirty="0" smtClean="0">
                <a:solidFill>
                  <a:schemeClr val="accent1">
                    <a:lumMod val="50000"/>
                  </a:schemeClr>
                </a:solidFill>
              </a:rPr>
              <a:t>Teachers should therefore be consolidating pupils’ writing skills, their vocabulary, their grasp of sentence structure and their knowledge of linguistic terminology.</a:t>
            </a:r>
            <a:r>
              <a:rPr lang="en-GB" dirty="0" smtClean="0"/>
              <a:t> </a:t>
            </a:r>
            <a:r>
              <a:rPr lang="en-GB" dirty="0" smtClean="0">
                <a:solidFill>
                  <a:schemeClr val="accent1">
                    <a:lumMod val="50000"/>
                  </a:schemeClr>
                </a:solidFill>
              </a:rPr>
              <a:t>Teaching them to develop as writers involves teaching them to enhance the effectiveness of what they write </a:t>
            </a:r>
            <a:r>
              <a:rPr lang="en-GB" dirty="0" smtClean="0"/>
              <a:t>as well as increasing their competence. Teachers should make sure that pupils build on what they have learnt, particularly in terms of the range of their writing and the more varied grammar, vocabulary and narrative structures from which they can draw to express their ideas. Pupils should be beginning to understand how writing can be different from speech. </a:t>
            </a:r>
            <a:r>
              <a:rPr lang="en-GB" dirty="0" smtClean="0">
                <a:solidFill>
                  <a:schemeClr val="accent1">
                    <a:lumMod val="50000"/>
                  </a:schemeClr>
                </a:solidFill>
              </a:rPr>
              <a:t>Joined handwriting should be the norm; pupils should be able to use it fast enough to keep pace with what they want to say. Pupils’ spelling of common words should be correct, including common exception words and other words that they have learnt</a:t>
            </a:r>
            <a:r>
              <a:rPr lang="en-GB" dirty="0" smtClean="0"/>
              <a:t>. Pupils should spell words as accurately as possible using their phonic knowledge and other knowledge of spelling, such as morphology and etymology.</a:t>
            </a:r>
            <a:endParaRPr lang="en-GB" dirty="0"/>
          </a:p>
        </p:txBody>
      </p:sp>
    </p:spTree>
    <p:extLst>
      <p:ext uri="{BB962C8B-B14F-4D97-AF65-F5344CB8AC3E}">
        <p14:creationId xmlns:p14="http://schemas.microsoft.com/office/powerpoint/2010/main" val="41024089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3944"/>
            <a:ext cx="10515600" cy="5533019"/>
          </a:xfrm>
        </p:spPr>
        <p:txBody>
          <a:bodyPr>
            <a:normAutofit lnSpcReduction="10000"/>
          </a:bodyPr>
          <a:lstStyle/>
          <a:p>
            <a:pPr marL="0" indent="0" algn="ctr">
              <a:buNone/>
            </a:pPr>
            <a:r>
              <a:rPr lang="en-GB" b="1" dirty="0" smtClean="0"/>
              <a:t>Spelling </a:t>
            </a:r>
          </a:p>
          <a:p>
            <a:pPr marL="0" indent="0">
              <a:buNone/>
            </a:pPr>
            <a:r>
              <a:rPr lang="en-GB" dirty="0" smtClean="0"/>
              <a:t>Pupils should be taught to:</a:t>
            </a:r>
          </a:p>
          <a:p>
            <a:r>
              <a:rPr lang="en-GB" dirty="0" smtClean="0"/>
              <a:t> use further prefixes and suffixes and understand how to add them </a:t>
            </a:r>
          </a:p>
          <a:p>
            <a:r>
              <a:rPr lang="en-GB" dirty="0" smtClean="0"/>
              <a:t>spell further homophones</a:t>
            </a:r>
          </a:p>
          <a:p>
            <a:r>
              <a:rPr lang="en-GB" dirty="0" smtClean="0"/>
              <a:t>spell words that are often misspelt </a:t>
            </a:r>
          </a:p>
          <a:p>
            <a:r>
              <a:rPr lang="en-GB" dirty="0" smtClean="0"/>
              <a:t>place the possessive apostrophe accurately in words with regular plurals [for example, girls’, boys’] and in words with irregular plurals [for example, children’s]</a:t>
            </a:r>
          </a:p>
          <a:p>
            <a:r>
              <a:rPr lang="en-GB" dirty="0" smtClean="0"/>
              <a:t>use the first two or three letters of a word to check its spelling in a dictionary</a:t>
            </a:r>
          </a:p>
          <a:p>
            <a:r>
              <a:rPr lang="en-GB" dirty="0" smtClean="0"/>
              <a:t>write from memory simple sentences, dictated by the teacher, that include words and punctuation taught so far.</a:t>
            </a:r>
            <a:endParaRPr lang="en-GB" dirty="0"/>
          </a:p>
        </p:txBody>
      </p:sp>
    </p:spTree>
    <p:extLst>
      <p:ext uri="{BB962C8B-B14F-4D97-AF65-F5344CB8AC3E}">
        <p14:creationId xmlns:p14="http://schemas.microsoft.com/office/powerpoint/2010/main" val="3297739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6366"/>
            <a:ext cx="10515600" cy="5790597"/>
          </a:xfrm>
        </p:spPr>
        <p:txBody>
          <a:bodyPr>
            <a:normAutofit lnSpcReduction="10000"/>
          </a:bodyPr>
          <a:lstStyle/>
          <a:p>
            <a:pPr marL="0" indent="0" algn="ctr">
              <a:buNone/>
            </a:pPr>
            <a:r>
              <a:rPr lang="en-GB" b="1" dirty="0" smtClean="0"/>
              <a:t>Handwriting</a:t>
            </a:r>
          </a:p>
          <a:p>
            <a:pPr marL="0" indent="0">
              <a:lnSpc>
                <a:spcPct val="150000"/>
              </a:lnSpc>
              <a:buNone/>
            </a:pPr>
            <a:r>
              <a:rPr lang="en-GB" dirty="0" smtClean="0"/>
              <a:t>Pupils should be taught to:</a:t>
            </a:r>
          </a:p>
          <a:p>
            <a:pPr>
              <a:lnSpc>
                <a:spcPct val="150000"/>
              </a:lnSpc>
            </a:pPr>
            <a:r>
              <a:rPr lang="en-GB" dirty="0" smtClean="0"/>
              <a:t>use the diagonal and horizontal strokes that are needed to join letters and understand which letters, when adjacent to one another, are best left </a:t>
            </a:r>
            <a:r>
              <a:rPr lang="en-GB" dirty="0" err="1" smtClean="0"/>
              <a:t>unjoined</a:t>
            </a:r>
            <a:endParaRPr lang="en-GB" dirty="0" smtClean="0"/>
          </a:p>
          <a:p>
            <a:pPr>
              <a:lnSpc>
                <a:spcPct val="150000"/>
              </a:lnSpc>
            </a:pPr>
            <a:r>
              <a:rPr lang="en-GB" dirty="0" smtClean="0"/>
              <a:t> increase the legibility, consistency and quality of their handwriting [for example, by ensuring that the </a:t>
            </a:r>
            <a:r>
              <a:rPr lang="en-GB" dirty="0" err="1" smtClean="0"/>
              <a:t>downstrokes</a:t>
            </a:r>
            <a:r>
              <a:rPr lang="en-GB" dirty="0" smtClean="0"/>
              <a:t> of letters are parallel and equidistant; that lines of writing are spaced sufficiently so that the ascenders and descenders of letters do not touch]. </a:t>
            </a:r>
            <a:endParaRPr lang="en-GB" dirty="0"/>
          </a:p>
        </p:txBody>
      </p:sp>
    </p:spTree>
    <p:extLst>
      <p:ext uri="{BB962C8B-B14F-4D97-AF65-F5344CB8AC3E}">
        <p14:creationId xmlns:p14="http://schemas.microsoft.com/office/powerpoint/2010/main" val="3863430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6233375"/>
          </a:xfrm>
        </p:spPr>
        <p:txBody>
          <a:bodyPr>
            <a:normAutofit fontScale="70000" lnSpcReduction="20000"/>
          </a:bodyPr>
          <a:lstStyle/>
          <a:p>
            <a:pPr marL="0" indent="0" algn="ctr">
              <a:buNone/>
            </a:pPr>
            <a:r>
              <a:rPr lang="en-GB" b="1" dirty="0" smtClean="0"/>
              <a:t>Composition</a:t>
            </a:r>
          </a:p>
          <a:p>
            <a:pPr marL="0" indent="0">
              <a:buNone/>
            </a:pPr>
            <a:r>
              <a:rPr lang="en-GB" dirty="0" smtClean="0"/>
              <a:t>Plan their writing by:</a:t>
            </a:r>
          </a:p>
          <a:p>
            <a:r>
              <a:rPr lang="en-GB" dirty="0" smtClean="0"/>
              <a:t> discussing writing similar to that which they are planning to write in order to understand and learn from its structure, vocabulary and grammar</a:t>
            </a:r>
          </a:p>
          <a:p>
            <a:r>
              <a:rPr lang="en-GB" dirty="0" smtClean="0"/>
              <a:t>discussing and recording ideas</a:t>
            </a:r>
          </a:p>
          <a:p>
            <a:pPr marL="0" indent="0">
              <a:buNone/>
            </a:pPr>
            <a:r>
              <a:rPr lang="en-GB" dirty="0" smtClean="0"/>
              <a:t>Draft and write by:</a:t>
            </a:r>
          </a:p>
          <a:p>
            <a:r>
              <a:rPr lang="en-GB" dirty="0" smtClean="0"/>
              <a:t>composing and rehearsing sentences orally (including dialogue), progressively building a varied and rich vocabulary and an increasing range of sentence structures </a:t>
            </a:r>
          </a:p>
          <a:p>
            <a:r>
              <a:rPr lang="en-GB" dirty="0" smtClean="0"/>
              <a:t> organising paragraphs around a theme </a:t>
            </a:r>
          </a:p>
          <a:p>
            <a:r>
              <a:rPr lang="en-GB" dirty="0" smtClean="0"/>
              <a:t>in narratives, creating settings, characters and plot</a:t>
            </a:r>
          </a:p>
          <a:p>
            <a:r>
              <a:rPr lang="en-GB" dirty="0" smtClean="0"/>
              <a:t>in non-narrative material, using simple organisational devices [for example, headings and sub-headings]</a:t>
            </a:r>
          </a:p>
          <a:p>
            <a:pPr marL="0" indent="0">
              <a:buNone/>
            </a:pPr>
            <a:r>
              <a:rPr lang="en-GB" dirty="0" smtClean="0"/>
              <a:t>Evaluate and edit by:</a:t>
            </a:r>
          </a:p>
          <a:p>
            <a:r>
              <a:rPr lang="en-GB" dirty="0" smtClean="0"/>
              <a:t>assessing the effectiveness of their own and others’ writing and suggesting improvements</a:t>
            </a:r>
          </a:p>
          <a:p>
            <a:r>
              <a:rPr lang="en-GB" dirty="0" smtClean="0"/>
              <a:t>proposing changes to grammar and vocabulary to improve consistency, including the accurate use of pronouns in sentences</a:t>
            </a:r>
          </a:p>
          <a:p>
            <a:r>
              <a:rPr lang="en-GB" dirty="0" smtClean="0"/>
              <a:t>proof-read for spelling and punctuation errors</a:t>
            </a:r>
          </a:p>
          <a:p>
            <a:r>
              <a:rPr lang="en-GB" dirty="0" smtClean="0"/>
              <a:t>read aloud their own writing, to a group or the whole class, using appropriate intonation and controlling the tone and volume so that the meaning is clear.</a:t>
            </a:r>
            <a:endParaRPr lang="en-GB" dirty="0"/>
          </a:p>
        </p:txBody>
      </p:sp>
    </p:spTree>
    <p:extLst>
      <p:ext uri="{BB962C8B-B14F-4D97-AF65-F5344CB8AC3E}">
        <p14:creationId xmlns:p14="http://schemas.microsoft.com/office/powerpoint/2010/main" val="1911678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3792"/>
            <a:ext cx="10515600" cy="5623171"/>
          </a:xfrm>
        </p:spPr>
        <p:txBody>
          <a:bodyPr>
            <a:normAutofit fontScale="77500" lnSpcReduction="20000"/>
          </a:bodyPr>
          <a:lstStyle/>
          <a:p>
            <a:pPr marL="0" indent="0" algn="ctr">
              <a:buNone/>
            </a:pPr>
            <a:r>
              <a:rPr lang="en-GB" b="1" dirty="0" smtClean="0"/>
              <a:t>Vocabulary, grammar and punctuation</a:t>
            </a:r>
          </a:p>
          <a:p>
            <a:pPr marL="0" indent="0">
              <a:buNone/>
            </a:pPr>
            <a:r>
              <a:rPr lang="en-GB" dirty="0"/>
              <a:t>D</a:t>
            </a:r>
            <a:r>
              <a:rPr lang="en-GB" dirty="0" smtClean="0"/>
              <a:t>evelop their understanding of these concepts by:</a:t>
            </a:r>
          </a:p>
          <a:p>
            <a:r>
              <a:rPr lang="en-GB" dirty="0" smtClean="0"/>
              <a:t>extending the range of sentences with more than one clause by using a wider range of conjunctions, including when, if, because, although</a:t>
            </a:r>
          </a:p>
          <a:p>
            <a:r>
              <a:rPr lang="en-GB" dirty="0" smtClean="0"/>
              <a:t>using the present perfect form of verbs in contrast to the past tense</a:t>
            </a:r>
          </a:p>
          <a:p>
            <a:r>
              <a:rPr lang="en-GB" dirty="0" smtClean="0"/>
              <a:t>choosing nouns or pronouns appropriately for clarity and cohesion and to avoid repetition</a:t>
            </a:r>
          </a:p>
          <a:p>
            <a:r>
              <a:rPr lang="en-GB" dirty="0" smtClean="0"/>
              <a:t>using conjunctions, adverbs and prepositions to express time and cause</a:t>
            </a:r>
          </a:p>
          <a:p>
            <a:r>
              <a:rPr lang="en-GB" dirty="0" smtClean="0"/>
              <a:t>using fronted adverbials</a:t>
            </a:r>
          </a:p>
          <a:p>
            <a:r>
              <a:rPr lang="en-GB" dirty="0"/>
              <a:t>l</a:t>
            </a:r>
            <a:r>
              <a:rPr lang="en-GB" dirty="0" smtClean="0"/>
              <a:t>earning the grammar for years 3 and 4</a:t>
            </a:r>
          </a:p>
          <a:p>
            <a:pPr marL="0" indent="0">
              <a:buNone/>
            </a:pPr>
            <a:r>
              <a:rPr lang="en-GB" dirty="0"/>
              <a:t>I</a:t>
            </a:r>
            <a:r>
              <a:rPr lang="en-GB" dirty="0" smtClean="0"/>
              <a:t>ndicate grammatical and other features by:</a:t>
            </a:r>
          </a:p>
          <a:p>
            <a:r>
              <a:rPr lang="en-GB" dirty="0" smtClean="0"/>
              <a:t>using commas after fronted adverbials</a:t>
            </a:r>
          </a:p>
          <a:p>
            <a:r>
              <a:rPr lang="en-GB" dirty="0" smtClean="0"/>
              <a:t>indicating possession by using the possessive apostrophe with plural nouns</a:t>
            </a:r>
          </a:p>
          <a:p>
            <a:r>
              <a:rPr lang="en-GB" dirty="0" smtClean="0"/>
              <a:t>using and punctuating direct speech</a:t>
            </a:r>
          </a:p>
          <a:p>
            <a:r>
              <a:rPr lang="en-GB" dirty="0" smtClean="0"/>
              <a:t>use and understand the grammatical terminology accurately</a:t>
            </a:r>
            <a:r>
              <a:rPr lang="en-GB" dirty="0"/>
              <a:t> </a:t>
            </a:r>
            <a:r>
              <a:rPr lang="en-GB" dirty="0" smtClean="0"/>
              <a:t>and appropriately when discussing their writing and reading.</a:t>
            </a:r>
            <a:endParaRPr lang="en-GB" dirty="0"/>
          </a:p>
        </p:txBody>
      </p:sp>
    </p:spTree>
    <p:extLst>
      <p:ext uri="{BB962C8B-B14F-4D97-AF65-F5344CB8AC3E}">
        <p14:creationId xmlns:p14="http://schemas.microsoft.com/office/powerpoint/2010/main" val="211166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3705045" y="2015541"/>
            <a:ext cx="4781909" cy="3182143"/>
          </a:xfrm>
          <a:prstGeom prst="rect">
            <a:avLst/>
          </a:prstGeom>
        </p:spPr>
      </p:pic>
    </p:spTree>
    <p:extLst>
      <p:ext uri="{BB962C8B-B14F-4D97-AF65-F5344CB8AC3E}">
        <p14:creationId xmlns:p14="http://schemas.microsoft.com/office/powerpoint/2010/main" val="21180047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a:t>
            </a:r>
            <a:r>
              <a:rPr lang="en-GB" dirty="0" smtClean="0"/>
              <a:t>ears 5 and 6</a:t>
            </a:r>
            <a:endParaRPr lang="en-GB" dirty="0"/>
          </a:p>
        </p:txBody>
      </p:sp>
      <p:sp>
        <p:nvSpPr>
          <p:cNvPr id="3" name="Content Placeholder 2"/>
          <p:cNvSpPr>
            <a:spLocks noGrp="1"/>
          </p:cNvSpPr>
          <p:nvPr>
            <p:ph idx="1"/>
          </p:nvPr>
        </p:nvSpPr>
        <p:spPr>
          <a:xfrm>
            <a:off x="838200" y="1429555"/>
            <a:ext cx="10515600" cy="4747408"/>
          </a:xfrm>
        </p:spPr>
        <p:txBody>
          <a:bodyPr>
            <a:normAutofit/>
          </a:bodyPr>
          <a:lstStyle/>
          <a:p>
            <a:pPr marL="0" indent="0">
              <a:buNone/>
            </a:pPr>
            <a:r>
              <a:rPr lang="en-GB" dirty="0" smtClean="0"/>
              <a:t>Pupils should be able to write down their ideas quickly. Their grammar and punctuation should be broadly accurate. Pupils’ spelling of most words taught so far should be accurate and they should be able to spell words that they have not yet been taught by using what they have learnt about how spelling works in English. </a:t>
            </a:r>
            <a:r>
              <a:rPr lang="en-GB" dirty="0" smtClean="0">
                <a:solidFill>
                  <a:schemeClr val="accent1">
                    <a:lumMod val="50000"/>
                  </a:schemeClr>
                </a:solidFill>
              </a:rPr>
              <a:t>During years 5 and 6, teachers should continue to emphasise pupils’ enjoyment and understanding of language, especially vocabulary, to support their reading and writing. Pupils’ knowledge of language, gained from stories, plays, poetry, non-fiction and textbooks, will support their increasing fluency as readers, their facility as writers, and their comprehension</a:t>
            </a:r>
            <a:r>
              <a:rPr lang="en-GB" dirty="0" smtClean="0"/>
              <a:t>. As in years 3 and 4, pupils should be taught to enhance the effectiveness of their writing as well as their competence.</a:t>
            </a:r>
            <a:endParaRPr lang="en-GB" dirty="0"/>
          </a:p>
        </p:txBody>
      </p:sp>
    </p:spTree>
    <p:extLst>
      <p:ext uri="{BB962C8B-B14F-4D97-AF65-F5344CB8AC3E}">
        <p14:creationId xmlns:p14="http://schemas.microsoft.com/office/powerpoint/2010/main" val="1724665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5003"/>
            <a:ext cx="10515600" cy="5751960"/>
          </a:xfrm>
        </p:spPr>
        <p:txBody>
          <a:bodyPr>
            <a:normAutofit fontScale="92500"/>
          </a:bodyPr>
          <a:lstStyle/>
          <a:p>
            <a:pPr marL="0" indent="0" algn="ctr">
              <a:buNone/>
            </a:pPr>
            <a:r>
              <a:rPr lang="en-GB" b="1" dirty="0" smtClean="0"/>
              <a:t>Spelling </a:t>
            </a:r>
          </a:p>
          <a:p>
            <a:pPr marL="0" indent="0">
              <a:buNone/>
            </a:pPr>
            <a:r>
              <a:rPr lang="en-GB" dirty="0" smtClean="0"/>
              <a:t>Pupils should be taught to:</a:t>
            </a:r>
          </a:p>
          <a:p>
            <a:r>
              <a:rPr lang="en-GB" dirty="0" smtClean="0"/>
              <a:t>use further prefixes and suffixes and understand the guidance for adding them</a:t>
            </a:r>
          </a:p>
          <a:p>
            <a:r>
              <a:rPr lang="en-GB" dirty="0" smtClean="0"/>
              <a:t>spell some words with ‘silent’ letters [for example, knight, psalm, solemn]</a:t>
            </a:r>
          </a:p>
          <a:p>
            <a:r>
              <a:rPr lang="en-GB" dirty="0" smtClean="0"/>
              <a:t>continue to distinguish between homophones and other words which are often confused</a:t>
            </a:r>
          </a:p>
          <a:p>
            <a:r>
              <a:rPr lang="en-GB" dirty="0" smtClean="0"/>
              <a:t>use knowledge of morphology and etymology in spelling and understand that the spelling of some words needs to be learnt specifically</a:t>
            </a:r>
          </a:p>
          <a:p>
            <a:r>
              <a:rPr lang="en-GB" dirty="0" smtClean="0"/>
              <a:t>use dictionaries to check the spelling and meaning of words</a:t>
            </a:r>
          </a:p>
          <a:p>
            <a:r>
              <a:rPr lang="en-GB" dirty="0" smtClean="0"/>
              <a:t>use the first three or four letters of a word to check spelling, meaning or both of these in a dictionary</a:t>
            </a:r>
          </a:p>
          <a:p>
            <a:r>
              <a:rPr lang="en-GB" dirty="0" smtClean="0"/>
              <a:t>use a thesaurus. </a:t>
            </a:r>
            <a:endParaRPr lang="en-GB" dirty="0"/>
          </a:p>
        </p:txBody>
      </p:sp>
    </p:spTree>
    <p:extLst>
      <p:ext uri="{BB962C8B-B14F-4D97-AF65-F5344CB8AC3E}">
        <p14:creationId xmlns:p14="http://schemas.microsoft.com/office/powerpoint/2010/main" val="401975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8490"/>
            <a:ext cx="10515600" cy="5378473"/>
          </a:xfrm>
        </p:spPr>
        <p:txBody>
          <a:bodyPr/>
          <a:lstStyle/>
          <a:p>
            <a:pPr marL="0" indent="0" algn="ctr">
              <a:buNone/>
            </a:pPr>
            <a:r>
              <a:rPr lang="en-GB" b="1" dirty="0" smtClean="0"/>
              <a:t>Handwriting and presentation</a:t>
            </a:r>
          </a:p>
          <a:p>
            <a:pPr marL="0" indent="0">
              <a:buNone/>
            </a:pPr>
            <a:r>
              <a:rPr lang="en-GB" dirty="0"/>
              <a:t>W</a:t>
            </a:r>
            <a:r>
              <a:rPr lang="en-GB" dirty="0" smtClean="0"/>
              <a:t>rite legibly, fluently and with increasing speed by:</a:t>
            </a:r>
          </a:p>
          <a:p>
            <a:r>
              <a:rPr lang="en-GB" dirty="0" smtClean="0"/>
              <a:t>choosing which shape of a letter to use when given choices and deciding whether or not to join specific letters</a:t>
            </a:r>
          </a:p>
          <a:p>
            <a:r>
              <a:rPr lang="en-GB" dirty="0" smtClean="0"/>
              <a:t>choosing the writing implement that is best suited for a task</a:t>
            </a:r>
            <a:endParaRPr lang="en-GB" dirty="0"/>
          </a:p>
        </p:txBody>
      </p:sp>
    </p:spTree>
    <p:extLst>
      <p:ext uri="{BB962C8B-B14F-4D97-AF65-F5344CB8AC3E}">
        <p14:creationId xmlns:p14="http://schemas.microsoft.com/office/powerpoint/2010/main" val="3475680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normAutofit fontScale="85000" lnSpcReduction="20000"/>
          </a:bodyPr>
          <a:lstStyle/>
          <a:p>
            <a:pPr marL="0" indent="0" algn="ctr">
              <a:buNone/>
            </a:pPr>
            <a:r>
              <a:rPr lang="en-GB" b="1" dirty="0" smtClean="0"/>
              <a:t>Composition</a:t>
            </a:r>
          </a:p>
          <a:p>
            <a:pPr marL="0" indent="0">
              <a:buNone/>
            </a:pPr>
            <a:r>
              <a:rPr lang="en-GB" dirty="0" smtClean="0"/>
              <a:t> Plan their writing by:</a:t>
            </a:r>
          </a:p>
          <a:p>
            <a:r>
              <a:rPr lang="en-GB" dirty="0" smtClean="0"/>
              <a:t> identifying the audience for and purpose of the writing, selecting the appropriate form and using other similar writing as models for their own</a:t>
            </a:r>
          </a:p>
          <a:p>
            <a:r>
              <a:rPr lang="en-GB" dirty="0" smtClean="0"/>
              <a:t>noting and developing initial ideas, drawing on reading and research where necessary</a:t>
            </a:r>
          </a:p>
          <a:p>
            <a:r>
              <a:rPr lang="en-GB" dirty="0" smtClean="0"/>
              <a:t>in writing narratives, considering how authors have developed characters and settings in what pupils have read, listened to or seen performed</a:t>
            </a:r>
          </a:p>
          <a:p>
            <a:pPr marL="0" indent="0">
              <a:buNone/>
            </a:pPr>
            <a:r>
              <a:rPr lang="en-GB" dirty="0"/>
              <a:t>D</a:t>
            </a:r>
            <a:r>
              <a:rPr lang="en-GB" dirty="0" smtClean="0"/>
              <a:t>raft and write by:</a:t>
            </a:r>
          </a:p>
          <a:p>
            <a:r>
              <a:rPr lang="en-GB" dirty="0" smtClean="0"/>
              <a:t>selecting appropriate grammar and vocabulary, understanding how such choices can change and enhance meaning</a:t>
            </a:r>
          </a:p>
          <a:p>
            <a:r>
              <a:rPr lang="en-GB" dirty="0" smtClean="0"/>
              <a:t>in narratives, describing settings, characters and atmosphere and integrating dialogue to convey character and advance the action</a:t>
            </a:r>
          </a:p>
          <a:p>
            <a:r>
              <a:rPr lang="en-GB" dirty="0" smtClean="0"/>
              <a:t>précising longer passages</a:t>
            </a:r>
          </a:p>
          <a:p>
            <a:r>
              <a:rPr lang="en-GB" dirty="0" smtClean="0"/>
              <a:t>using a wide range of devices to build cohesion within and across paragraphs</a:t>
            </a:r>
          </a:p>
          <a:p>
            <a:r>
              <a:rPr lang="en-GB" dirty="0" smtClean="0"/>
              <a:t>using further organisational and presentational devices to structure text and to guide the reader [for example, headings, bullet points, underlining]</a:t>
            </a:r>
          </a:p>
        </p:txBody>
      </p:sp>
    </p:spTree>
    <p:extLst>
      <p:ext uri="{BB962C8B-B14F-4D97-AF65-F5344CB8AC3E}">
        <p14:creationId xmlns:p14="http://schemas.microsoft.com/office/powerpoint/2010/main" val="1256685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6001"/>
          </a:xfrm>
        </p:spPr>
        <p:txBody>
          <a:bodyPr/>
          <a:lstStyle/>
          <a:p>
            <a:r>
              <a:rPr lang="en-GB" dirty="0" smtClean="0"/>
              <a:t>Continued…</a:t>
            </a:r>
            <a:endParaRPr lang="en-GB" dirty="0"/>
          </a:p>
        </p:txBody>
      </p:sp>
      <p:sp>
        <p:nvSpPr>
          <p:cNvPr id="3" name="Content Placeholder 2"/>
          <p:cNvSpPr>
            <a:spLocks noGrp="1"/>
          </p:cNvSpPr>
          <p:nvPr>
            <p:ph idx="1"/>
          </p:nvPr>
        </p:nvSpPr>
        <p:spPr>
          <a:xfrm>
            <a:off x="838200" y="1191126"/>
            <a:ext cx="10515600" cy="4985837"/>
          </a:xfrm>
        </p:spPr>
        <p:txBody>
          <a:bodyPr>
            <a:normAutofit fontScale="92500" lnSpcReduction="10000"/>
          </a:bodyPr>
          <a:lstStyle/>
          <a:p>
            <a:r>
              <a:rPr lang="en-GB" dirty="0" smtClean="0"/>
              <a:t>Evaluate and edit by:</a:t>
            </a:r>
          </a:p>
          <a:p>
            <a:r>
              <a:rPr lang="en-GB" dirty="0" smtClean="0"/>
              <a:t>assessing the effectiveness of their own and others’ writing</a:t>
            </a:r>
          </a:p>
          <a:p>
            <a:r>
              <a:rPr lang="en-GB" dirty="0" smtClean="0"/>
              <a:t>proposing changes to vocabulary, grammar and punctuation to enhance effects and clarify meaning</a:t>
            </a:r>
          </a:p>
          <a:p>
            <a:r>
              <a:rPr lang="en-GB" dirty="0" smtClean="0"/>
              <a:t>ensuring the consistent and correct use of tense throughout a piece of writing</a:t>
            </a:r>
          </a:p>
          <a:p>
            <a:r>
              <a:rPr lang="en-GB" dirty="0" smtClean="0"/>
              <a:t>ensuring correct subject and verb agreement when using singular and plural, distinguishing between the language of speech and writing and choosing the appropriate register</a:t>
            </a:r>
          </a:p>
          <a:p>
            <a:r>
              <a:rPr lang="en-GB" dirty="0" smtClean="0"/>
              <a:t>proof-read for spelling and punctuation errors</a:t>
            </a:r>
          </a:p>
          <a:p>
            <a:r>
              <a:rPr lang="en-GB" dirty="0" smtClean="0"/>
              <a:t>perform their own compositions, using appropriate intonation, volume, and movement so that meaning is clear</a:t>
            </a:r>
          </a:p>
          <a:p>
            <a:endParaRPr lang="en-GB" dirty="0"/>
          </a:p>
        </p:txBody>
      </p:sp>
    </p:spTree>
    <p:extLst>
      <p:ext uri="{BB962C8B-B14F-4D97-AF65-F5344CB8AC3E}">
        <p14:creationId xmlns:p14="http://schemas.microsoft.com/office/powerpoint/2010/main" val="3776107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9389"/>
            <a:ext cx="10515600" cy="6124074"/>
          </a:xfrm>
        </p:spPr>
        <p:txBody>
          <a:bodyPr>
            <a:normAutofit fontScale="62500" lnSpcReduction="20000"/>
          </a:bodyPr>
          <a:lstStyle/>
          <a:p>
            <a:pPr marL="0" indent="0" algn="ctr">
              <a:buNone/>
            </a:pPr>
            <a:r>
              <a:rPr lang="en-GB" b="1" dirty="0" smtClean="0"/>
              <a:t>Vocabulary, grammar and punctuation</a:t>
            </a:r>
          </a:p>
          <a:p>
            <a:pPr marL="0" indent="0">
              <a:buNone/>
            </a:pPr>
            <a:r>
              <a:rPr lang="en-GB" dirty="0"/>
              <a:t>D</a:t>
            </a:r>
            <a:r>
              <a:rPr lang="en-GB" dirty="0" smtClean="0"/>
              <a:t>evelop their understanding of these concepts by:</a:t>
            </a:r>
          </a:p>
          <a:p>
            <a:r>
              <a:rPr lang="en-GB" dirty="0" smtClean="0"/>
              <a:t> recognising vocabulary and structures that are appropriate for formal speech and writing, including subjunctive forms</a:t>
            </a:r>
          </a:p>
          <a:p>
            <a:r>
              <a:rPr lang="en-GB" dirty="0" smtClean="0"/>
              <a:t> using passive verbs to affect the presentation of information in a sentence</a:t>
            </a:r>
          </a:p>
          <a:p>
            <a:r>
              <a:rPr lang="en-GB" dirty="0" smtClean="0"/>
              <a:t> using the perfect form of verbs to mark relationships of time and cause</a:t>
            </a:r>
          </a:p>
          <a:p>
            <a:r>
              <a:rPr lang="en-GB" dirty="0" smtClean="0"/>
              <a:t> using expanded noun phrases to convey complicated information concisely</a:t>
            </a:r>
          </a:p>
          <a:p>
            <a:r>
              <a:rPr lang="en-GB" dirty="0" smtClean="0"/>
              <a:t> using modal verbs or adverbs to indicate degrees of possibility</a:t>
            </a:r>
          </a:p>
          <a:p>
            <a:r>
              <a:rPr lang="en-GB" dirty="0" smtClean="0"/>
              <a:t> using relative clauses beginning with who, which, where, when, whose, that or with an implied (i.e. omitted) relative pronoun</a:t>
            </a:r>
          </a:p>
          <a:p>
            <a:r>
              <a:rPr lang="en-GB" dirty="0" smtClean="0"/>
              <a:t>learning the specified grammar for years 5 and 6 </a:t>
            </a:r>
          </a:p>
          <a:p>
            <a:pPr marL="0" indent="0">
              <a:buNone/>
            </a:pPr>
            <a:r>
              <a:rPr lang="en-GB" dirty="0" smtClean="0"/>
              <a:t>Indicate grammatical and other features by:</a:t>
            </a:r>
          </a:p>
          <a:p>
            <a:r>
              <a:rPr lang="en-GB" dirty="0" smtClean="0"/>
              <a:t> using commas to clarify meaning or avoid ambiguity in writing</a:t>
            </a:r>
          </a:p>
          <a:p>
            <a:r>
              <a:rPr lang="en-GB" dirty="0" smtClean="0"/>
              <a:t>using hyphens to avoid ambiguity</a:t>
            </a:r>
          </a:p>
          <a:p>
            <a:r>
              <a:rPr lang="en-GB" dirty="0" smtClean="0"/>
              <a:t>using brackets, dashes or commas to indicate parenthesis</a:t>
            </a:r>
          </a:p>
          <a:p>
            <a:r>
              <a:rPr lang="en-GB" dirty="0" smtClean="0"/>
              <a:t>using semi-colons, colons or dashes to mark boundaries between independent clauses</a:t>
            </a:r>
          </a:p>
          <a:p>
            <a:r>
              <a:rPr lang="en-GB" dirty="0" smtClean="0"/>
              <a:t>using a colon to introduce a list</a:t>
            </a:r>
          </a:p>
          <a:p>
            <a:r>
              <a:rPr lang="en-GB" dirty="0" smtClean="0"/>
              <a:t>punctuating bullet points consistently</a:t>
            </a:r>
          </a:p>
          <a:p>
            <a:r>
              <a:rPr lang="en-GB" dirty="0" smtClean="0"/>
              <a:t>use and understand the grammatical terminology accurately and appropriately in discussing their writing and reading.</a:t>
            </a:r>
          </a:p>
        </p:txBody>
      </p:sp>
    </p:spTree>
    <p:extLst>
      <p:ext uri="{BB962C8B-B14F-4D97-AF65-F5344CB8AC3E}">
        <p14:creationId xmlns:p14="http://schemas.microsoft.com/office/powerpoint/2010/main" val="2515439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questions?</a:t>
            </a:r>
            <a:endParaRPr lang="en-GB" dirty="0"/>
          </a:p>
        </p:txBody>
      </p:sp>
      <p:pic>
        <p:nvPicPr>
          <p:cNvPr id="4" name="Content Placeholder 3"/>
          <p:cNvPicPr>
            <a:picLocks noGrp="1" noChangeAspect="1"/>
          </p:cNvPicPr>
          <p:nvPr>
            <p:ph idx="1"/>
          </p:nvPr>
        </p:nvPicPr>
        <p:blipFill>
          <a:blip r:embed="rId2"/>
          <a:stretch>
            <a:fillRect/>
          </a:stretch>
        </p:blipFill>
        <p:spPr>
          <a:xfrm>
            <a:off x="2899610" y="2056867"/>
            <a:ext cx="5678906" cy="3883369"/>
          </a:xfrm>
          <a:prstGeom prst="rect">
            <a:avLst/>
          </a:prstGeom>
        </p:spPr>
      </p:pic>
    </p:spTree>
    <p:extLst>
      <p:ext uri="{BB962C8B-B14F-4D97-AF65-F5344CB8AC3E}">
        <p14:creationId xmlns:p14="http://schemas.microsoft.com/office/powerpoint/2010/main" val="359590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Foundation stage</a:t>
            </a:r>
            <a:endParaRPr lang="en-GB" dirty="0"/>
          </a:p>
        </p:txBody>
      </p:sp>
      <p:sp>
        <p:nvSpPr>
          <p:cNvPr id="3" name="Content Placeholder 2"/>
          <p:cNvSpPr>
            <a:spLocks noGrp="1"/>
          </p:cNvSpPr>
          <p:nvPr>
            <p:ph idx="1"/>
          </p:nvPr>
        </p:nvSpPr>
        <p:spPr>
          <a:xfrm>
            <a:off x="838200" y="1467853"/>
            <a:ext cx="10515600" cy="4908884"/>
          </a:xfrm>
        </p:spPr>
        <p:txBody>
          <a:bodyPr>
            <a:normAutofit fontScale="92500" lnSpcReduction="10000"/>
          </a:bodyPr>
          <a:lstStyle/>
          <a:p>
            <a:pPr marL="0" indent="0">
              <a:buNone/>
            </a:pPr>
            <a:r>
              <a:rPr lang="en-GB" b="1" dirty="0" smtClean="0"/>
              <a:t>40-60 months</a:t>
            </a:r>
          </a:p>
          <a:p>
            <a:r>
              <a:rPr lang="en-GB" dirty="0" smtClean="0"/>
              <a:t>Gives meaning to marks they make as they draw, write and paint. </a:t>
            </a:r>
          </a:p>
          <a:p>
            <a:pPr marL="0" indent="0">
              <a:buNone/>
            </a:pPr>
            <a:r>
              <a:rPr lang="en-GB" dirty="0" smtClean="0"/>
              <a:t>•Begins to break the flow of speech into words. </a:t>
            </a:r>
          </a:p>
          <a:p>
            <a:pPr marL="0" indent="0">
              <a:buNone/>
            </a:pPr>
            <a:r>
              <a:rPr lang="en-GB" dirty="0" smtClean="0"/>
              <a:t>•Continues a rhyming string. </a:t>
            </a:r>
          </a:p>
          <a:p>
            <a:pPr marL="0" indent="0">
              <a:buNone/>
            </a:pPr>
            <a:r>
              <a:rPr lang="en-GB" dirty="0" smtClean="0"/>
              <a:t>•Hears and says the initial sound in words. </a:t>
            </a:r>
          </a:p>
          <a:p>
            <a:pPr marL="0" indent="0">
              <a:buNone/>
            </a:pPr>
            <a:r>
              <a:rPr lang="en-GB" dirty="0" smtClean="0"/>
              <a:t>•Can segment the sounds in simple words and blend them together. </a:t>
            </a:r>
          </a:p>
          <a:p>
            <a:pPr marL="0" indent="0">
              <a:buNone/>
            </a:pPr>
            <a:r>
              <a:rPr lang="en-GB" dirty="0" smtClean="0"/>
              <a:t>•Links sounds to letters, naming and sounding the letters of the alphabet. •Uses some clearly identifiable letters to communicate meaning, representing some sounds correctly and in sequence. </a:t>
            </a:r>
          </a:p>
          <a:p>
            <a:pPr marL="0" indent="0">
              <a:buNone/>
            </a:pPr>
            <a:r>
              <a:rPr lang="en-GB" dirty="0" smtClean="0"/>
              <a:t>•Writes own name and other things such as </a:t>
            </a:r>
            <a:r>
              <a:rPr lang="en-GB" dirty="0" err="1" smtClean="0"/>
              <a:t>labels,captions</a:t>
            </a:r>
            <a:r>
              <a:rPr lang="en-GB" dirty="0" smtClean="0"/>
              <a:t>.</a:t>
            </a:r>
          </a:p>
          <a:p>
            <a:pPr marL="0" indent="0">
              <a:buNone/>
            </a:pPr>
            <a:r>
              <a:rPr lang="en-GB" dirty="0" smtClean="0"/>
              <a:t> •Attempts to write short sentences in meaningful contexts.</a:t>
            </a:r>
            <a:endParaRPr lang="en-GB" dirty="0"/>
          </a:p>
        </p:txBody>
      </p:sp>
    </p:spTree>
    <p:extLst>
      <p:ext uri="{BB962C8B-B14F-4D97-AF65-F5344CB8AC3E}">
        <p14:creationId xmlns:p14="http://schemas.microsoft.com/office/powerpoint/2010/main" val="2935253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Foundation stage continued</a:t>
            </a:r>
            <a:endParaRPr lang="en-GB" dirty="0"/>
          </a:p>
        </p:txBody>
      </p:sp>
      <p:sp>
        <p:nvSpPr>
          <p:cNvPr id="3" name="Content Placeholder 2"/>
          <p:cNvSpPr>
            <a:spLocks noGrp="1"/>
          </p:cNvSpPr>
          <p:nvPr>
            <p:ph idx="1"/>
          </p:nvPr>
        </p:nvSpPr>
        <p:spPr/>
        <p:txBody>
          <a:bodyPr/>
          <a:lstStyle/>
          <a:p>
            <a:pPr marL="0" indent="0">
              <a:buNone/>
            </a:pPr>
            <a:r>
              <a:rPr lang="en-GB" b="1" dirty="0" smtClean="0"/>
              <a:t>Early Learning Goals</a:t>
            </a:r>
            <a:endParaRPr lang="en-GB" dirty="0" smtClean="0"/>
          </a:p>
          <a:p>
            <a:r>
              <a:rPr lang="en-GB" dirty="0" smtClean="0"/>
              <a:t>Children use their phonic knowledge to write words in ways which match their spoken sounds. They also write some irregular common words. </a:t>
            </a:r>
          </a:p>
          <a:p>
            <a:r>
              <a:rPr lang="en-GB" dirty="0" smtClean="0"/>
              <a:t>They write simple sentences which can be read by themselves and others. </a:t>
            </a:r>
          </a:p>
          <a:p>
            <a:r>
              <a:rPr lang="en-GB" dirty="0" smtClean="0"/>
              <a:t>Some words are spelt correctly and others are phonetically plausible.</a:t>
            </a:r>
            <a:endParaRPr lang="en-GB" dirty="0"/>
          </a:p>
        </p:txBody>
      </p:sp>
    </p:spTree>
    <p:extLst>
      <p:ext uri="{BB962C8B-B14F-4D97-AF65-F5344CB8AC3E}">
        <p14:creationId xmlns:p14="http://schemas.microsoft.com/office/powerpoint/2010/main" val="97018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 1</a:t>
            </a:r>
            <a:br>
              <a:rPr lang="en-GB" dirty="0" smtClean="0"/>
            </a:br>
            <a:endParaRPr lang="en-GB" dirty="0"/>
          </a:p>
        </p:txBody>
      </p:sp>
      <p:sp>
        <p:nvSpPr>
          <p:cNvPr id="3" name="Content Placeholder 2"/>
          <p:cNvSpPr>
            <a:spLocks noGrp="1"/>
          </p:cNvSpPr>
          <p:nvPr>
            <p:ph idx="1"/>
          </p:nvPr>
        </p:nvSpPr>
        <p:spPr/>
        <p:txBody>
          <a:bodyPr/>
          <a:lstStyle/>
          <a:p>
            <a:pPr marL="0" indent="0">
              <a:lnSpc>
                <a:spcPct val="150000"/>
              </a:lnSpc>
              <a:buNone/>
            </a:pPr>
            <a:r>
              <a:rPr lang="en-GB" dirty="0" smtClean="0"/>
              <a:t>Pupils’ writing during year 1 will generally develop at a slower pace than their reading. This is because they need to encode the sounds they hear in words (spelling skills), develop the physical skill needed for handwriting, and learn how to organise their ideas in writing.</a:t>
            </a:r>
            <a:endParaRPr lang="en-GB" dirty="0"/>
          </a:p>
        </p:txBody>
      </p:sp>
    </p:spTree>
    <p:extLst>
      <p:ext uri="{BB962C8B-B14F-4D97-AF65-F5344CB8AC3E}">
        <p14:creationId xmlns:p14="http://schemas.microsoft.com/office/powerpoint/2010/main" val="2229650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5880749"/>
          </a:xfrm>
        </p:spPr>
        <p:txBody>
          <a:bodyPr>
            <a:normAutofit fontScale="85000" lnSpcReduction="20000"/>
          </a:bodyPr>
          <a:lstStyle/>
          <a:p>
            <a:pPr marL="0" indent="0" algn="ctr">
              <a:buNone/>
            </a:pPr>
            <a:r>
              <a:rPr lang="en-GB" b="1" dirty="0" smtClean="0"/>
              <a:t>Spellings</a:t>
            </a:r>
          </a:p>
          <a:p>
            <a:r>
              <a:rPr lang="en-GB" dirty="0" smtClean="0"/>
              <a:t> words containing each of the 40+ phonemes already taught</a:t>
            </a:r>
          </a:p>
          <a:p>
            <a:r>
              <a:rPr lang="en-GB" dirty="0" smtClean="0"/>
              <a:t>common exception words</a:t>
            </a:r>
          </a:p>
          <a:p>
            <a:r>
              <a:rPr lang="en-GB" dirty="0"/>
              <a:t>t</a:t>
            </a:r>
            <a:r>
              <a:rPr lang="en-GB" dirty="0" smtClean="0"/>
              <a:t>he days of the week</a:t>
            </a:r>
          </a:p>
          <a:p>
            <a:pPr marL="0" indent="0">
              <a:buNone/>
            </a:pPr>
            <a:r>
              <a:rPr lang="en-GB" dirty="0"/>
              <a:t>N</a:t>
            </a:r>
            <a:r>
              <a:rPr lang="en-GB" dirty="0" smtClean="0"/>
              <a:t>ame the letters of the alphabet:  </a:t>
            </a:r>
          </a:p>
          <a:p>
            <a:r>
              <a:rPr lang="en-GB" dirty="0" smtClean="0"/>
              <a:t>naming the letters of the alphabet in order </a:t>
            </a:r>
          </a:p>
          <a:p>
            <a:r>
              <a:rPr lang="en-GB" dirty="0" smtClean="0"/>
              <a:t>using letter names to distinguish between alternative spellings of the same sound </a:t>
            </a:r>
          </a:p>
          <a:p>
            <a:pPr marL="0" indent="0">
              <a:buNone/>
            </a:pPr>
            <a:r>
              <a:rPr lang="en-GB" dirty="0"/>
              <a:t>A</a:t>
            </a:r>
            <a:r>
              <a:rPr lang="en-GB" dirty="0" smtClean="0"/>
              <a:t>dd prefixes and suffixes: </a:t>
            </a:r>
          </a:p>
          <a:p>
            <a:r>
              <a:rPr lang="en-GB" dirty="0" smtClean="0"/>
              <a:t> using the spelling rule for adding –s or –</a:t>
            </a:r>
            <a:r>
              <a:rPr lang="en-GB" dirty="0" err="1" smtClean="0"/>
              <a:t>es</a:t>
            </a:r>
            <a:r>
              <a:rPr lang="en-GB" dirty="0" smtClean="0"/>
              <a:t> as the plural marker for nouns and the third person singular marker for verbs </a:t>
            </a:r>
          </a:p>
          <a:p>
            <a:r>
              <a:rPr lang="en-GB" dirty="0" smtClean="0"/>
              <a:t> using the prefix un– </a:t>
            </a:r>
          </a:p>
          <a:p>
            <a:r>
              <a:rPr lang="en-GB" dirty="0" smtClean="0"/>
              <a:t> using –</a:t>
            </a:r>
            <a:r>
              <a:rPr lang="en-GB" dirty="0" err="1" smtClean="0"/>
              <a:t>ing</a:t>
            </a:r>
            <a:r>
              <a:rPr lang="en-GB" dirty="0" smtClean="0"/>
              <a:t>, –</a:t>
            </a:r>
            <a:r>
              <a:rPr lang="en-GB" dirty="0" err="1" smtClean="0"/>
              <a:t>ed</a:t>
            </a:r>
            <a:r>
              <a:rPr lang="en-GB" dirty="0" smtClean="0"/>
              <a:t>, –</a:t>
            </a:r>
            <a:r>
              <a:rPr lang="en-GB" dirty="0" err="1" smtClean="0"/>
              <a:t>er</a:t>
            </a:r>
            <a:r>
              <a:rPr lang="en-GB" dirty="0" smtClean="0"/>
              <a:t> and –</a:t>
            </a:r>
            <a:r>
              <a:rPr lang="en-GB" dirty="0" err="1" smtClean="0"/>
              <a:t>est</a:t>
            </a:r>
            <a:r>
              <a:rPr lang="en-GB" dirty="0" smtClean="0"/>
              <a:t> where no change is needed in the spelling of root words [for example, helping, helped, helper, eating, quicker, quickest] </a:t>
            </a:r>
          </a:p>
          <a:p>
            <a:r>
              <a:rPr lang="en-GB" dirty="0" smtClean="0"/>
              <a:t>apply simple spelling rules and guidance</a:t>
            </a:r>
          </a:p>
          <a:p>
            <a:r>
              <a:rPr lang="en-GB" dirty="0" smtClean="0"/>
              <a:t> write from memory simple sentences dictated by the teacher that include words using the GPCs and common exception words taught so far</a:t>
            </a:r>
            <a:endParaRPr lang="en-GB" dirty="0"/>
          </a:p>
        </p:txBody>
      </p:sp>
    </p:spTree>
    <p:extLst>
      <p:ext uri="{BB962C8B-B14F-4D97-AF65-F5344CB8AC3E}">
        <p14:creationId xmlns:p14="http://schemas.microsoft.com/office/powerpoint/2010/main" val="4128084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normAutofit/>
          </a:bodyPr>
          <a:lstStyle/>
          <a:p>
            <a:pPr marL="0" indent="0" algn="ctr">
              <a:buNone/>
            </a:pPr>
            <a:r>
              <a:rPr lang="en-GB" b="1" dirty="0" smtClean="0"/>
              <a:t>Handwriting</a:t>
            </a:r>
          </a:p>
          <a:p>
            <a:pPr marL="0" indent="0">
              <a:buNone/>
            </a:pPr>
            <a:r>
              <a:rPr lang="en-GB" dirty="0" smtClean="0"/>
              <a:t>Pupils should be taught to:</a:t>
            </a:r>
          </a:p>
          <a:p>
            <a:r>
              <a:rPr lang="en-GB" dirty="0" smtClean="0"/>
              <a:t>sit correctly at a table, holding a pencil comfortably and correctly</a:t>
            </a:r>
          </a:p>
          <a:p>
            <a:r>
              <a:rPr lang="en-GB" dirty="0" smtClean="0"/>
              <a:t>begin to form lower-case letters in the correct direction, starting and finishing in the right place</a:t>
            </a:r>
          </a:p>
          <a:p>
            <a:r>
              <a:rPr lang="en-GB" dirty="0" smtClean="0"/>
              <a:t>form capital letters</a:t>
            </a:r>
          </a:p>
          <a:p>
            <a:r>
              <a:rPr lang="en-GB" dirty="0" smtClean="0"/>
              <a:t>form digits 0-9</a:t>
            </a:r>
          </a:p>
          <a:p>
            <a:r>
              <a:rPr lang="en-GB" dirty="0" smtClean="0"/>
              <a:t>understand which letters belong to which handwriting ‘families’ (i.e. letters that are formed in similar ways) and to practise these.</a:t>
            </a:r>
            <a:endParaRPr lang="en-GB" dirty="0"/>
          </a:p>
        </p:txBody>
      </p:sp>
    </p:spTree>
    <p:extLst>
      <p:ext uri="{BB962C8B-B14F-4D97-AF65-F5344CB8AC3E}">
        <p14:creationId xmlns:p14="http://schemas.microsoft.com/office/powerpoint/2010/main" val="2525576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7882"/>
            <a:ext cx="10515600" cy="5739081"/>
          </a:xfrm>
        </p:spPr>
        <p:txBody>
          <a:bodyPr>
            <a:normAutofit/>
          </a:bodyPr>
          <a:lstStyle/>
          <a:p>
            <a:pPr marL="0" indent="0" algn="ctr">
              <a:buNone/>
            </a:pPr>
            <a:r>
              <a:rPr lang="en-GB" b="1" dirty="0" smtClean="0"/>
              <a:t>Composition</a:t>
            </a:r>
          </a:p>
          <a:p>
            <a:pPr marL="0" indent="0">
              <a:buNone/>
            </a:pPr>
            <a:r>
              <a:rPr lang="en-GB" dirty="0"/>
              <a:t>W</a:t>
            </a:r>
            <a:r>
              <a:rPr lang="en-GB" dirty="0" smtClean="0"/>
              <a:t>rite sentences by:</a:t>
            </a:r>
          </a:p>
          <a:p>
            <a:r>
              <a:rPr lang="en-GB" dirty="0" smtClean="0"/>
              <a:t>saying out loud what they are going to write about</a:t>
            </a:r>
          </a:p>
          <a:p>
            <a:r>
              <a:rPr lang="en-GB" dirty="0" smtClean="0"/>
              <a:t>composing a sentence orally before writing it</a:t>
            </a:r>
          </a:p>
          <a:p>
            <a:r>
              <a:rPr lang="en-GB" dirty="0" smtClean="0"/>
              <a:t>sequencing sentences to form short narratives</a:t>
            </a:r>
          </a:p>
          <a:p>
            <a:r>
              <a:rPr lang="en-GB" dirty="0" smtClean="0"/>
              <a:t>re-reading what they have written to check that it makes sense</a:t>
            </a:r>
          </a:p>
          <a:p>
            <a:r>
              <a:rPr lang="en-GB" dirty="0" smtClean="0"/>
              <a:t>discuss what they have written with the teacher or other pupils</a:t>
            </a:r>
          </a:p>
          <a:p>
            <a:r>
              <a:rPr lang="en-GB" dirty="0" smtClean="0"/>
              <a:t>read aloud their writing clearly enough to be heard by their peers and the teacher.</a:t>
            </a:r>
            <a:endParaRPr lang="en-GB" dirty="0"/>
          </a:p>
        </p:txBody>
      </p:sp>
    </p:spTree>
    <p:extLst>
      <p:ext uri="{BB962C8B-B14F-4D97-AF65-F5344CB8AC3E}">
        <p14:creationId xmlns:p14="http://schemas.microsoft.com/office/powerpoint/2010/main" val="1763506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1217"/>
            <a:ext cx="10515600" cy="5455746"/>
          </a:xfrm>
        </p:spPr>
        <p:txBody>
          <a:bodyPr>
            <a:normAutofit/>
          </a:bodyPr>
          <a:lstStyle/>
          <a:p>
            <a:pPr marL="0" indent="0" algn="ctr">
              <a:buNone/>
            </a:pPr>
            <a:r>
              <a:rPr lang="en-GB" b="1" dirty="0" smtClean="0"/>
              <a:t>Vocabulary, grammar and punctuation</a:t>
            </a:r>
          </a:p>
          <a:p>
            <a:pPr marL="0" indent="0">
              <a:buNone/>
            </a:pPr>
            <a:r>
              <a:rPr lang="en-GB" dirty="0"/>
              <a:t>D</a:t>
            </a:r>
            <a:r>
              <a:rPr lang="en-GB" dirty="0" smtClean="0"/>
              <a:t>evelop their understanding of these concepts by:</a:t>
            </a:r>
          </a:p>
          <a:p>
            <a:r>
              <a:rPr lang="en-GB" dirty="0" smtClean="0"/>
              <a:t>leaving spaces between words</a:t>
            </a:r>
          </a:p>
          <a:p>
            <a:r>
              <a:rPr lang="en-GB" dirty="0" smtClean="0"/>
              <a:t>joining words and joining clauses </a:t>
            </a:r>
          </a:p>
          <a:p>
            <a:r>
              <a:rPr lang="en-GB" dirty="0" smtClean="0"/>
              <a:t>using and beginning to punctuate sentences </a:t>
            </a:r>
          </a:p>
          <a:p>
            <a:r>
              <a:rPr lang="en-GB" dirty="0" smtClean="0"/>
              <a:t>using a capital letter and a full stop, question mark or exclamation mark</a:t>
            </a:r>
          </a:p>
          <a:p>
            <a:r>
              <a:rPr lang="en-GB" dirty="0" smtClean="0"/>
              <a:t>using a capital letter for names of people, places, the days of the week, and the personal pronoun ‘I’</a:t>
            </a:r>
          </a:p>
          <a:p>
            <a:r>
              <a:rPr lang="en-GB" dirty="0" smtClean="0"/>
              <a:t>learning the grammar for year 1 </a:t>
            </a:r>
          </a:p>
          <a:p>
            <a:r>
              <a:rPr lang="en-GB" dirty="0" smtClean="0"/>
              <a:t>use the grammatical terminology when discussing their writing</a:t>
            </a:r>
            <a:endParaRPr lang="en-GB" dirty="0"/>
          </a:p>
        </p:txBody>
      </p:sp>
    </p:spTree>
    <p:extLst>
      <p:ext uri="{BB962C8B-B14F-4D97-AF65-F5344CB8AC3E}">
        <p14:creationId xmlns:p14="http://schemas.microsoft.com/office/powerpoint/2010/main" val="2859841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2753</Words>
  <Application>Microsoft Office PowerPoint</Application>
  <PresentationFormat>Widescreen</PresentationFormat>
  <Paragraphs>192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Writing workshop</vt:lpstr>
      <vt:lpstr>PowerPoint Presentation</vt:lpstr>
      <vt:lpstr>Foundation stage</vt:lpstr>
      <vt:lpstr>Foundation stage continued</vt:lpstr>
      <vt:lpstr>Year 1 </vt:lpstr>
      <vt:lpstr>PowerPoint Presentation</vt:lpstr>
      <vt:lpstr>PowerPoint Presentation</vt:lpstr>
      <vt:lpstr>PowerPoint Presentation</vt:lpstr>
      <vt:lpstr>PowerPoint Presentation</vt:lpstr>
      <vt:lpstr>Year 2</vt:lpstr>
      <vt:lpstr>PowerPoint Presentation</vt:lpstr>
      <vt:lpstr>PowerPoint Presentation</vt:lpstr>
      <vt:lpstr>PowerPoint Presentation</vt:lpstr>
      <vt:lpstr>PowerPoint Presentation</vt:lpstr>
      <vt:lpstr>Years 3 and 4 </vt:lpstr>
      <vt:lpstr>PowerPoint Presentation</vt:lpstr>
      <vt:lpstr>PowerPoint Presentation</vt:lpstr>
      <vt:lpstr>PowerPoint Presentation</vt:lpstr>
      <vt:lpstr>PowerPoint Presentation</vt:lpstr>
      <vt:lpstr>Years 5 and 6</vt:lpstr>
      <vt:lpstr>PowerPoint Presentation</vt:lpstr>
      <vt:lpstr>PowerPoint Presentation</vt:lpstr>
      <vt:lpstr>PowerPoint Presentation</vt:lpstr>
      <vt:lpstr>Continued…</vt:lpstr>
      <vt:lpstr>PowerPoint Presentation</vt:lpstr>
      <vt:lpstr>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workshop</dc:title>
  <dc:creator>Lucy Kelly</dc:creator>
  <cp:lastModifiedBy>Lucy Kelly</cp:lastModifiedBy>
  <cp:revision>11</cp:revision>
  <dcterms:created xsi:type="dcterms:W3CDTF">2019-03-23T20:35:52Z</dcterms:created>
  <dcterms:modified xsi:type="dcterms:W3CDTF">2019-03-24T21:30:47Z</dcterms:modified>
</cp:coreProperties>
</file>